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74" r:id="rId3"/>
    <p:sldId id="292" r:id="rId4"/>
    <p:sldId id="293" r:id="rId5"/>
    <p:sldId id="294" r:id="rId6"/>
    <p:sldId id="275" r:id="rId7"/>
    <p:sldId id="290" r:id="rId8"/>
    <p:sldId id="276" r:id="rId9"/>
    <p:sldId id="288" r:id="rId10"/>
    <p:sldId id="287" r:id="rId11"/>
    <p:sldId id="298" r:id="rId12"/>
    <p:sldId id="277" r:id="rId13"/>
    <p:sldId id="296" r:id="rId14"/>
    <p:sldId id="299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687" y="503298"/>
            <a:ext cx="11535380" cy="662460"/>
          </a:xfrm>
        </p:spPr>
        <p:txBody>
          <a:bodyPr>
            <a:normAutofit fontScale="90000"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standards across the life cycle 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195345" y="5787065"/>
            <a:ext cx="57823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279-17-C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Regulations, Standards and Ethics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95345" y="5433679"/>
            <a:ext cx="59252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17.5  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Adhering to Medical Equipment Standards</a:t>
            </a:r>
            <a:endParaRPr lang="en-GB" sz="16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74377" y="4991670"/>
            <a:ext cx="6017623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17.5.8  Applying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management standards across the life cycle 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Rechthoek 5"/>
          <p:cNvSpPr/>
          <p:nvPr/>
        </p:nvSpPr>
        <p:spPr>
          <a:xfrm>
            <a:off x="328310" y="1683820"/>
            <a:ext cx="6174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Acquisition </a:t>
            </a:r>
            <a:endParaRPr lang="en-GB" sz="2000" dirty="0">
              <a:latin typeface="+mj-lt"/>
            </a:endParaRP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Installation </a:t>
            </a:r>
            <a:r>
              <a:rPr lang="en-GB" sz="2000" dirty="0">
                <a:latin typeface="+mj-lt"/>
              </a:rPr>
              <a:t>and commissioning 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Use </a:t>
            </a:r>
          </a:p>
          <a:p>
            <a:pPr marL="1084263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Disposal </a:t>
            </a:r>
            <a:endParaRPr lang="en-GB" sz="2000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34" y="1551218"/>
            <a:ext cx="5320316" cy="33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&amp; Asset Management (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Inventory)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12130" y="1436256"/>
            <a:ext cx="5293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 hospital must maintain an equipment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it must be defined what equipment goes into the inventory and what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certain ‘fields’ are obligatory in the inventory , certain fields are optional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inventory must be accurate – in line with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inventory must be audited yearly (by checking a random selection of equipment)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There should be systems in place to ensure reporting of device issues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effectiveness of the medical devices management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condition and performance of medical devices including: device failures and issues; utilisation, performance, maintenance; repair and calibration </a:t>
            </a:r>
            <a:r>
              <a:rPr lang="en-GB" dirty="0" smtClean="0">
                <a:latin typeface="+mj-lt"/>
              </a:rPr>
              <a:t>history</a:t>
            </a:r>
            <a:endParaRPr lang="en-GB" dirty="0"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756" y="1436257"/>
            <a:ext cx="5995776" cy="283094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58934" y="4816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j-lt"/>
              </a:rPr>
              <a:t>Healthcare organisations should set out a long term approach and objectives for the management of their medical devices, including strategic replacement and development equipment procurement planning.</a:t>
            </a:r>
          </a:p>
        </p:txBody>
      </p:sp>
    </p:spTree>
    <p:extLst>
      <p:ext uri="{BB962C8B-B14F-4D97-AF65-F5344CB8AC3E}">
        <p14:creationId xmlns:p14="http://schemas.microsoft.com/office/powerpoint/2010/main" val="21221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 Keeping / work order management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07" y="2180077"/>
            <a:ext cx="6096851" cy="34294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4" y="1858525"/>
            <a:ext cx="3753382" cy="40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Disposal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342781" y="2309078"/>
            <a:ext cx="496747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Decommissioning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should include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decontamination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making safe and making unusable.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Decommissioning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device incorporating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radioactive sources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must be carried out in accordance with the Ionising Radiations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Regulations.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device stores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patient identifiable data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this should be certified as securely erased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before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disposal. Data on any device should be forensically unrecoverable, i.e. patient data must be over-written.</a:t>
            </a:r>
          </a:p>
        </p:txBody>
      </p:sp>
      <p:sp>
        <p:nvSpPr>
          <p:cNvPr id="8" name="Rechthoek 7"/>
          <p:cNvSpPr/>
          <p:nvPr/>
        </p:nvSpPr>
        <p:spPr>
          <a:xfrm>
            <a:off x="342781" y="1388586"/>
            <a:ext cx="11184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Decommissioning aims to make devices safe and unusable, while minimising damage to the environment.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Any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device deemed unfit for use should be decommissioned.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058" y="2237469"/>
            <a:ext cx="6722088" cy="33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71831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staff and facilities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76249" y="160182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Required number of (BMET) staff should be identified, adequate for maintenance tasks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Training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for each BMET is required to be at least 72 hours over a 3 year period.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Training for a new employee is at least 36 hours in the first year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Adequate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workshop space must be allocated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Space to store unused equipment should be identified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Financial management: budgets must be established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Test equipment must be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defined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Healthcare organisations should establish a medical devices management group to develop and implement policies across the organisation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 fontScale="90000"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Safety and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Management; Accident Investigation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76249" y="1737848"/>
            <a:ext cx="5331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Incident Investigation must be executed with qualified persons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It must be defined who will report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adverse incidents to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what official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agencies.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root cause analysis must be performed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Adopting Standards in hospital workshops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476249" y="1493764"/>
            <a:ext cx="7313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Without adoption </a:t>
            </a:r>
            <a:r>
              <a:rPr lang="en-GB" sz="2000" dirty="0" smtClean="0">
                <a:latin typeface="+mj-lt"/>
              </a:rPr>
              <a:t>of standards,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all local workers &amp; managers do things in the way they feel themselves that is best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Some </a:t>
            </a:r>
            <a:r>
              <a:rPr lang="en-GB" sz="2000" dirty="0">
                <a:latin typeface="+mj-lt"/>
              </a:rPr>
              <a:t>hospital equipment workshops will be run in a better way than others, simply because some workers/managers are better than others. Some will be run more poorly, simply because</a:t>
            </a:r>
            <a:r>
              <a:rPr lang="en-GB" sz="2000" dirty="0" smtClean="0">
                <a:latin typeface="+mj-lt"/>
              </a:rPr>
              <a:t>…….</a:t>
            </a:r>
            <a:endParaRPr lang="en-GB" sz="2000" dirty="0">
              <a:latin typeface="+mj-lt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704" y="3802825"/>
            <a:ext cx="6847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With the adoption </a:t>
            </a:r>
            <a:r>
              <a:rPr lang="en-GB" sz="2000" dirty="0" smtClean="0">
                <a:latin typeface="+mj-lt"/>
              </a:rPr>
              <a:t>of standards: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Everybody benefits </a:t>
            </a:r>
            <a:r>
              <a:rPr lang="en-GB" sz="2000" dirty="0">
                <a:latin typeface="+mj-lt"/>
              </a:rPr>
              <a:t>from the knowledge and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best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practices </a:t>
            </a:r>
            <a:r>
              <a:rPr lang="en-GB" sz="2000" dirty="0" smtClean="0">
                <a:latin typeface="+mj-lt"/>
              </a:rPr>
              <a:t>of the best experts (in the country and/or the world).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In total, costs are reduced because not everybody has to re-invent </a:t>
            </a:r>
            <a:r>
              <a:rPr lang="en-GB" sz="2000" dirty="0">
                <a:latin typeface="+mj-lt"/>
              </a:rPr>
              <a:t>the </a:t>
            </a:r>
            <a:r>
              <a:rPr lang="en-GB" sz="2000" dirty="0" smtClean="0">
                <a:latin typeface="+mj-lt"/>
              </a:rPr>
              <a:t>wheel by himself. Available </a:t>
            </a:r>
            <a:r>
              <a:rPr lang="en-GB" sz="2000" dirty="0">
                <a:latin typeface="+mj-lt"/>
              </a:rPr>
              <a:t>resources </a:t>
            </a:r>
            <a:r>
              <a:rPr lang="en-GB" sz="2000" dirty="0" smtClean="0">
                <a:latin typeface="+mj-lt"/>
              </a:rPr>
              <a:t>are used better.</a:t>
            </a:r>
            <a:endParaRPr lang="en-GB" sz="20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296" y="2185504"/>
            <a:ext cx="3468885" cy="32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 Standards come from ?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67704" y="1453897"/>
            <a:ext cx="775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MoH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can set up (regulations and/or) standards on certain topics related to equipment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guidelines on Equipment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Donations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setting up an Equipment Management Committees in each government hospital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equipment inventory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work forms 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76249" y="3788757"/>
            <a:ext cx="790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BioMedical Technologist’s Association of Zambia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(or equivalent) can set up guidelines and ask its members to adhere to these.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906779" y="5780483"/>
            <a:ext cx="10465221" cy="40011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Both MoH and BMAZ can propose/guide/regulate to adopt international standards and regulations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554" y="1385153"/>
            <a:ext cx="2478267" cy="2114788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476249" y="4471040"/>
            <a:ext cx="11208173" cy="1106293"/>
            <a:chOff x="476249" y="4471040"/>
            <a:chExt cx="11208173" cy="1106293"/>
          </a:xfrm>
        </p:grpSpPr>
        <p:sp>
          <p:nvSpPr>
            <p:cNvPr id="10" name="Rechthoek 9"/>
            <p:cNvSpPr/>
            <p:nvPr/>
          </p:nvSpPr>
          <p:spPr>
            <a:xfrm>
              <a:off x="476249" y="4699793"/>
              <a:ext cx="79071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A hospital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can define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- by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itself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- ‘ways of working’. That is not a standard, but could lead to one via adoption of these ‘ways’ by other hospitals.  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9200" y="4471040"/>
              <a:ext cx="2845222" cy="110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6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topics are good for adopting standards?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732330" y="2012989"/>
            <a:ext cx="41465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In the following slides, the various activities around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Medical Equipment Management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throughout the life cycle are inspected to see what standards could usefully be adopted within the scope of this activity.</a:t>
            </a:r>
          </a:p>
          <a:p>
            <a:pPr algn="ctr"/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  <a:p>
            <a:pPr algn="ctr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This is taken from last year’s course on Management and Maintenance of Medical Equipment as well as from MHRA and AAMI standards. 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2" t="429" r="7622" b="-429"/>
          <a:stretch/>
        </p:blipFill>
        <p:spPr>
          <a:xfrm>
            <a:off x="5493465" y="1757092"/>
            <a:ext cx="6190536" cy="41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in Acquisition / Procurement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412130" y="2311449"/>
            <a:ext cx="4282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National standards on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Tender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Standard Equipment lists </a:t>
            </a:r>
            <a:r>
              <a:rPr lang="en-GB" sz="2000" dirty="0" smtClean="0">
                <a:latin typeface="+mj-lt"/>
              </a:rPr>
              <a:t>(per hospital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Generic equipment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Standardization of preferred suppliers and/or equipment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 …</a:t>
            </a:r>
            <a:endParaRPr lang="en-GB" sz="20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394" y="1775710"/>
            <a:ext cx="6609653" cy="33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Installation and commissioning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325966" y="2626089"/>
            <a:ext cx="4516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Procedures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describing acceptance testing; including communication with users on arrival of shipment and on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installation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Safety Testing </a:t>
            </a:r>
            <a:endParaRPr lang="en-GB" sz="2000" b="1" dirty="0">
              <a:solidFill>
                <a:srgbClr val="7030A0"/>
              </a:solidFill>
              <a:latin typeface="Calibri Light" panose="020F03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Equipment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Acceptance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Record</a:t>
            </a:r>
            <a:endParaRPr lang="en-GB" sz="2000" b="1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r="5080"/>
          <a:stretch/>
        </p:blipFill>
        <p:spPr>
          <a:xfrm>
            <a:off x="4944534" y="1672357"/>
            <a:ext cx="7092772" cy="40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(Initial) training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maintenance staff and users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702652" y="2637763"/>
            <a:ext cx="3750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Procedures around user training, including: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who to invite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registration who is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repeat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content of user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etc.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" r="4111"/>
          <a:stretch/>
        </p:blipFill>
        <p:spPr>
          <a:xfrm>
            <a:off x="4958640" y="1847405"/>
            <a:ext cx="7013226" cy="38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Preventive Maintenance and Calibration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476249" y="1557479"/>
            <a:ext cx="5831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must be descriptions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on what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 technician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needs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do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when inspecting a device; per device.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Each inspection procedure must include the estimate of 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time required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to perform that procedure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There must be a list 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(service) documents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that are required for maintenance.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There must be a description on how documentation regarding equipment repair is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kept/archived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Inspection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intervals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per equipment should be listed and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verified in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line with the manufacturer’s instructions and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taking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 gradual way of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introducing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Preventive maintenance in a hospital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732" y="1346500"/>
            <a:ext cx="5130800" cy="241158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732" y="3861141"/>
            <a:ext cx="5052327" cy="22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Corrective Maintenance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Standards across life cycle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12130" y="1891128"/>
            <a:ext cx="52774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must be a list 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(service) documents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that are required for maintenance.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must be a description on how documentation regarding equipment repair is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kept/archived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How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each device should be maintained and repaired, and by whom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Arrangements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to ensure items subject to inspection, maintenance, repair or disposal should be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decontaminated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beforehand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time scale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for repairs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to be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Corrective maintenance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forms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for bookkeeping must be defined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228" y="2121468"/>
            <a:ext cx="6096851" cy="31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2152</TotalTime>
  <Words>1200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Terugblik</vt:lpstr>
      <vt:lpstr>Equipment management standards across the life cycle </vt:lpstr>
      <vt:lpstr>Adopting Standards in hospital workshops </vt:lpstr>
      <vt:lpstr>Where do Standards come from ?</vt:lpstr>
      <vt:lpstr>What topics are good for adopting standards?</vt:lpstr>
      <vt:lpstr>Standards in Acquisition / Procurement</vt:lpstr>
      <vt:lpstr>Installation and commissioning </vt:lpstr>
      <vt:lpstr>(Initial) training of maintenance staff and users</vt:lpstr>
      <vt:lpstr>Preventive Maintenance and Calibration</vt:lpstr>
      <vt:lpstr>Corrective Maintenance</vt:lpstr>
      <vt:lpstr>Equipment Control &amp; Asset Management (Inventory)</vt:lpstr>
      <vt:lpstr>Record Keeping / work order management</vt:lpstr>
      <vt:lpstr>Disposal </vt:lpstr>
      <vt:lpstr>Maintenance staff and facilities</vt:lpstr>
      <vt:lpstr>Patient Safety and Risk Management; Accident Investigation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186</cp:revision>
  <dcterms:created xsi:type="dcterms:W3CDTF">2014-11-03T16:21:19Z</dcterms:created>
  <dcterms:modified xsi:type="dcterms:W3CDTF">2020-03-19T11:17:31Z</dcterms:modified>
</cp:coreProperties>
</file>